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7" r:id="rId3"/>
    <p:sldId id="267" r:id="rId4"/>
    <p:sldId id="268" r:id="rId5"/>
    <p:sldId id="271" r:id="rId6"/>
    <p:sldId id="269" r:id="rId7"/>
    <p:sldId id="274" r:id="rId8"/>
    <p:sldId id="273" r:id="rId9"/>
    <p:sldId id="275" r:id="rId10"/>
    <p:sldId id="276" r:id="rId11"/>
    <p:sldId id="277" r:id="rId12"/>
    <p:sldId id="283" r:id="rId13"/>
    <p:sldId id="282" r:id="rId14"/>
    <p:sldId id="292" r:id="rId15"/>
    <p:sldId id="281" r:id="rId16"/>
    <p:sldId id="278" r:id="rId17"/>
    <p:sldId id="284" r:id="rId18"/>
    <p:sldId id="279" r:id="rId19"/>
    <p:sldId id="285" r:id="rId20"/>
    <p:sldId id="280" r:id="rId21"/>
    <p:sldId id="286" r:id="rId22"/>
    <p:sldId id="291" r:id="rId23"/>
    <p:sldId id="288" r:id="rId24"/>
    <p:sldId id="287" r:id="rId25"/>
    <p:sldId id="289"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08" autoAdjust="0"/>
    <p:restoredTop sz="94660"/>
  </p:normalViewPr>
  <p:slideViewPr>
    <p:cSldViewPr>
      <p:cViewPr varScale="1">
        <p:scale>
          <a:sx n="74" d="100"/>
          <a:sy n="74" d="100"/>
        </p:scale>
        <p:origin x="708" y="60"/>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12/9/2018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12/9/2018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12/9/2018</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12/9/2018</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12/9/2018</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12/9/2018</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12/9/2018</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12/9/2018</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12/9/2018</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12/9/2018</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200" b="1" dirty="0">
                <a:solidFill>
                  <a:schemeClr val="accent1">
                    <a:lumMod val="75000"/>
                  </a:schemeClr>
                </a:solidFill>
              </a:rPr>
              <a:t>BLOOD CHAIN AND  SUPPLY MANAGEMENT</a:t>
            </a:r>
          </a:p>
        </p:txBody>
      </p:sp>
      <p:sp>
        <p:nvSpPr>
          <p:cNvPr id="3" name="Subtitle 2"/>
          <p:cNvSpPr>
            <a:spLocks noGrp="1"/>
          </p:cNvSpPr>
          <p:nvPr>
            <p:ph type="subTitle" idx="1"/>
          </p:nvPr>
        </p:nvSpPr>
        <p:spPr/>
        <p:txBody>
          <a:bodyPr/>
          <a:lstStyle/>
          <a:p>
            <a:r>
              <a:rPr lang="en-US" dirty="0"/>
              <a:t>RED CROSS BLOOD MANAGEMENT SYSTEM</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85C2-71B5-4A5D-846D-8005B5FD9379}"/>
              </a:ext>
            </a:extLst>
          </p:cNvPr>
          <p:cNvSpPr>
            <a:spLocks noGrp="1"/>
          </p:cNvSpPr>
          <p:nvPr>
            <p:ph type="title"/>
          </p:nvPr>
        </p:nvSpPr>
        <p:spPr/>
        <p:txBody>
          <a:bodyPr/>
          <a:lstStyle/>
          <a:p>
            <a:r>
              <a:rPr lang="en-US" dirty="0"/>
              <a:t>System Admin Functionalities</a:t>
            </a:r>
          </a:p>
        </p:txBody>
      </p:sp>
      <p:sp>
        <p:nvSpPr>
          <p:cNvPr id="3" name="Rectangle 2">
            <a:extLst>
              <a:ext uri="{FF2B5EF4-FFF2-40B4-BE49-F238E27FC236}">
                <a16:creationId xmlns:a16="http://schemas.microsoft.com/office/drawing/2014/main" id="{C2546573-8394-45FE-8F47-8674F6BCBDFF}"/>
              </a:ext>
            </a:extLst>
          </p:cNvPr>
          <p:cNvSpPr/>
          <p:nvPr/>
        </p:nvSpPr>
        <p:spPr>
          <a:xfrm>
            <a:off x="228600" y="1676400"/>
            <a:ext cx="10058400" cy="369332"/>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System Admin has authority to manage Hospitals and their corresponding admins.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2526300-ABB1-475C-8AE1-1933FD6446D9}"/>
              </a:ext>
            </a:extLst>
          </p:cNvPr>
          <p:cNvPicPr>
            <a:picLocks noChangeAspect="1"/>
          </p:cNvPicPr>
          <p:nvPr/>
        </p:nvPicPr>
        <p:blipFill>
          <a:blip r:embed="rId2"/>
          <a:stretch>
            <a:fillRect/>
          </a:stretch>
        </p:blipFill>
        <p:spPr>
          <a:xfrm>
            <a:off x="1828800" y="2166221"/>
            <a:ext cx="8534400" cy="4592559"/>
          </a:xfrm>
          <a:prstGeom prst="rect">
            <a:avLst/>
          </a:prstGeom>
        </p:spPr>
      </p:pic>
    </p:spTree>
    <p:extLst>
      <p:ext uri="{BB962C8B-B14F-4D97-AF65-F5344CB8AC3E}">
        <p14:creationId xmlns:p14="http://schemas.microsoft.com/office/powerpoint/2010/main" val="242473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9EEB3-C1ED-4852-B9A4-01EB7135B34D}"/>
              </a:ext>
            </a:extLst>
          </p:cNvPr>
          <p:cNvSpPr>
            <a:spLocks noGrp="1"/>
          </p:cNvSpPr>
          <p:nvPr>
            <p:ph type="title"/>
          </p:nvPr>
        </p:nvSpPr>
        <p:spPr/>
        <p:txBody>
          <a:bodyPr>
            <a:normAutofit fontScale="90000"/>
          </a:bodyPr>
          <a:lstStyle/>
          <a:p>
            <a:br>
              <a:rPr lang="en-IN" b="1" dirty="0"/>
            </a:br>
            <a:r>
              <a:rPr lang="en-IN" b="1" dirty="0"/>
              <a:t>Hospital Admin Functionalities</a:t>
            </a:r>
            <a:br>
              <a:rPr lang="en-US" dirty="0"/>
            </a:br>
            <a:endParaRPr lang="en-US" dirty="0"/>
          </a:p>
        </p:txBody>
      </p:sp>
      <p:sp>
        <p:nvSpPr>
          <p:cNvPr id="3" name="Rectangle 2">
            <a:extLst>
              <a:ext uri="{FF2B5EF4-FFF2-40B4-BE49-F238E27FC236}">
                <a16:creationId xmlns:a16="http://schemas.microsoft.com/office/drawing/2014/main" id="{4A9DEB50-25D7-4F0D-A033-4AAFAF238578}"/>
              </a:ext>
            </a:extLst>
          </p:cNvPr>
          <p:cNvSpPr/>
          <p:nvPr/>
        </p:nvSpPr>
        <p:spPr>
          <a:xfrm>
            <a:off x="304800" y="1981200"/>
            <a:ext cx="11277600" cy="1200329"/>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Hospital Admin has authority to manage different organizations of a hospital i.e. Doctor Organization and Lab Organization.</a:t>
            </a:r>
          </a:p>
          <a:p>
            <a:pPr marL="285750" marR="0" lvl="0" indent="-285750" algn="jus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FAA5A31-C040-4D3F-ADA2-853A8919DE2C}"/>
              </a:ext>
            </a:extLst>
          </p:cNvPr>
          <p:cNvPicPr>
            <a:picLocks noChangeAspect="1"/>
          </p:cNvPicPr>
          <p:nvPr/>
        </p:nvPicPr>
        <p:blipFill>
          <a:blip r:embed="rId2"/>
          <a:stretch>
            <a:fillRect/>
          </a:stretch>
        </p:blipFill>
        <p:spPr>
          <a:xfrm>
            <a:off x="2109988" y="2514600"/>
            <a:ext cx="7667223" cy="4095571"/>
          </a:xfrm>
          <a:prstGeom prst="rect">
            <a:avLst/>
          </a:prstGeom>
        </p:spPr>
      </p:pic>
    </p:spTree>
    <p:extLst>
      <p:ext uri="{BB962C8B-B14F-4D97-AF65-F5344CB8AC3E}">
        <p14:creationId xmlns:p14="http://schemas.microsoft.com/office/powerpoint/2010/main" val="213192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53940-252C-41C3-93FB-CE64F3EA7494}"/>
              </a:ext>
            </a:extLst>
          </p:cNvPr>
          <p:cNvSpPr>
            <a:spLocks noGrp="1"/>
          </p:cNvSpPr>
          <p:nvPr>
            <p:ph type="title"/>
          </p:nvPr>
        </p:nvSpPr>
        <p:spPr/>
        <p:txBody>
          <a:bodyPr>
            <a:normAutofit fontScale="90000"/>
          </a:bodyPr>
          <a:lstStyle/>
          <a:p>
            <a:br>
              <a:rPr lang="en-IN" b="1" dirty="0"/>
            </a:br>
            <a:r>
              <a:rPr lang="en-IN" b="1" dirty="0"/>
              <a:t>Hospital Admin Functionalities (Continue)</a:t>
            </a:r>
            <a:br>
              <a:rPr lang="en-US" dirty="0"/>
            </a:br>
            <a:endParaRPr lang="en-IN" dirty="0"/>
          </a:p>
        </p:txBody>
      </p:sp>
      <p:sp>
        <p:nvSpPr>
          <p:cNvPr id="3" name="Rectangle 2">
            <a:extLst>
              <a:ext uri="{FF2B5EF4-FFF2-40B4-BE49-F238E27FC236}">
                <a16:creationId xmlns:a16="http://schemas.microsoft.com/office/drawing/2014/main" id="{139E1D24-792F-456E-B663-BEF916D2919E}"/>
              </a:ext>
            </a:extLst>
          </p:cNvPr>
          <p:cNvSpPr/>
          <p:nvPr/>
        </p:nvSpPr>
        <p:spPr>
          <a:xfrm>
            <a:off x="685800" y="1905000"/>
            <a:ext cx="8458200" cy="646331"/>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Hospital Admin can create employees and can assign roles to them.</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EC0A2C8-1850-49AB-9254-0F7FCD6E4514}"/>
              </a:ext>
            </a:extLst>
          </p:cNvPr>
          <p:cNvPicPr>
            <a:picLocks noChangeAspect="1"/>
          </p:cNvPicPr>
          <p:nvPr/>
        </p:nvPicPr>
        <p:blipFill>
          <a:blip r:embed="rId2"/>
          <a:stretch>
            <a:fillRect/>
          </a:stretch>
        </p:blipFill>
        <p:spPr>
          <a:xfrm>
            <a:off x="2125156" y="2362200"/>
            <a:ext cx="7941688" cy="4262389"/>
          </a:xfrm>
          <a:prstGeom prst="rect">
            <a:avLst/>
          </a:prstGeom>
        </p:spPr>
      </p:pic>
    </p:spTree>
    <p:extLst>
      <p:ext uri="{BB962C8B-B14F-4D97-AF65-F5344CB8AC3E}">
        <p14:creationId xmlns:p14="http://schemas.microsoft.com/office/powerpoint/2010/main" val="303983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FAA7-51A9-4472-8E97-E8BE556CCA63}"/>
              </a:ext>
            </a:extLst>
          </p:cNvPr>
          <p:cNvSpPr>
            <a:spLocks noGrp="1"/>
          </p:cNvSpPr>
          <p:nvPr>
            <p:ph type="title"/>
          </p:nvPr>
        </p:nvSpPr>
        <p:spPr/>
        <p:txBody>
          <a:bodyPr>
            <a:normAutofit fontScale="90000"/>
          </a:bodyPr>
          <a:lstStyle/>
          <a:p>
            <a:br>
              <a:rPr lang="en-IN" b="1" dirty="0"/>
            </a:br>
            <a:r>
              <a:rPr lang="en-IN" b="1" dirty="0"/>
              <a:t>Hospital Admin Functionalities (Continue)</a:t>
            </a:r>
            <a:br>
              <a:rPr lang="en-US" dirty="0"/>
            </a:br>
            <a:endParaRPr lang="en-IN" dirty="0"/>
          </a:p>
        </p:txBody>
      </p:sp>
      <p:sp>
        <p:nvSpPr>
          <p:cNvPr id="3" name="Rectangle 2">
            <a:extLst>
              <a:ext uri="{FF2B5EF4-FFF2-40B4-BE49-F238E27FC236}">
                <a16:creationId xmlns:a16="http://schemas.microsoft.com/office/drawing/2014/main" id="{E13141C5-17FC-4E13-BB1D-A34935CD6480}"/>
              </a:ext>
            </a:extLst>
          </p:cNvPr>
          <p:cNvSpPr/>
          <p:nvPr/>
        </p:nvSpPr>
        <p:spPr>
          <a:xfrm>
            <a:off x="304800" y="1752600"/>
            <a:ext cx="11201400" cy="646331"/>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Hospital Admin can also manage blood inventory and can communicate with other Hospitals in case of any blood requirements.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7C1978C-48C2-429A-BA30-A0B49E4A5D10}"/>
              </a:ext>
            </a:extLst>
          </p:cNvPr>
          <p:cNvPicPr>
            <a:picLocks noChangeAspect="1"/>
          </p:cNvPicPr>
          <p:nvPr/>
        </p:nvPicPr>
        <p:blipFill>
          <a:blip r:embed="rId2"/>
          <a:stretch>
            <a:fillRect/>
          </a:stretch>
        </p:blipFill>
        <p:spPr>
          <a:xfrm>
            <a:off x="1886005" y="2328146"/>
            <a:ext cx="8038990" cy="4261847"/>
          </a:xfrm>
          <a:prstGeom prst="rect">
            <a:avLst/>
          </a:prstGeom>
        </p:spPr>
      </p:pic>
    </p:spTree>
    <p:extLst>
      <p:ext uri="{BB962C8B-B14F-4D97-AF65-F5344CB8AC3E}">
        <p14:creationId xmlns:p14="http://schemas.microsoft.com/office/powerpoint/2010/main" val="411662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FAA7-51A9-4472-8E97-E8BE556CCA63}"/>
              </a:ext>
            </a:extLst>
          </p:cNvPr>
          <p:cNvSpPr>
            <a:spLocks noGrp="1"/>
          </p:cNvSpPr>
          <p:nvPr>
            <p:ph type="title"/>
          </p:nvPr>
        </p:nvSpPr>
        <p:spPr/>
        <p:txBody>
          <a:bodyPr>
            <a:normAutofit fontScale="90000"/>
          </a:bodyPr>
          <a:lstStyle/>
          <a:p>
            <a:br>
              <a:rPr lang="en-IN" b="1" dirty="0"/>
            </a:br>
            <a:r>
              <a:rPr lang="en-IN" b="1" dirty="0"/>
              <a:t>Hospital Admin Functionalities (Continue)</a:t>
            </a:r>
            <a:br>
              <a:rPr lang="en-US" dirty="0"/>
            </a:br>
            <a:endParaRPr lang="en-IN" dirty="0"/>
          </a:p>
        </p:txBody>
      </p:sp>
      <p:sp>
        <p:nvSpPr>
          <p:cNvPr id="3" name="Rectangle 2">
            <a:extLst>
              <a:ext uri="{FF2B5EF4-FFF2-40B4-BE49-F238E27FC236}">
                <a16:creationId xmlns:a16="http://schemas.microsoft.com/office/drawing/2014/main" id="{E13141C5-17FC-4E13-BB1D-A34935CD6480}"/>
              </a:ext>
            </a:extLst>
          </p:cNvPr>
          <p:cNvSpPr/>
          <p:nvPr/>
        </p:nvSpPr>
        <p:spPr>
          <a:xfrm>
            <a:off x="304800" y="1752600"/>
            <a:ext cx="11201400" cy="369332"/>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Hospital Admin can also view blood stock.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C731169-E91E-4E61-8F96-FB4A4D27E342}"/>
              </a:ext>
            </a:extLst>
          </p:cNvPr>
          <p:cNvPicPr>
            <a:picLocks noChangeAspect="1"/>
          </p:cNvPicPr>
          <p:nvPr/>
        </p:nvPicPr>
        <p:blipFill>
          <a:blip r:embed="rId2"/>
          <a:stretch>
            <a:fillRect/>
          </a:stretch>
        </p:blipFill>
        <p:spPr>
          <a:xfrm>
            <a:off x="1592621" y="2107770"/>
            <a:ext cx="8625758" cy="4676768"/>
          </a:xfrm>
          <a:prstGeom prst="rect">
            <a:avLst/>
          </a:prstGeom>
        </p:spPr>
      </p:pic>
    </p:spTree>
    <p:extLst>
      <p:ext uri="{BB962C8B-B14F-4D97-AF65-F5344CB8AC3E}">
        <p14:creationId xmlns:p14="http://schemas.microsoft.com/office/powerpoint/2010/main" val="161351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285CD-4CD8-4A32-A269-C23A738ABB9A}"/>
              </a:ext>
            </a:extLst>
          </p:cNvPr>
          <p:cNvSpPr>
            <a:spLocks noGrp="1"/>
          </p:cNvSpPr>
          <p:nvPr>
            <p:ph type="title"/>
          </p:nvPr>
        </p:nvSpPr>
        <p:spPr/>
        <p:txBody>
          <a:bodyPr>
            <a:normAutofit fontScale="90000"/>
          </a:bodyPr>
          <a:lstStyle/>
          <a:p>
            <a:br>
              <a:rPr lang="en-IN" b="1" dirty="0"/>
            </a:br>
            <a:r>
              <a:rPr lang="en-IN" b="1" dirty="0"/>
              <a:t>Hospital Admin Functionalities (Continue)</a:t>
            </a:r>
            <a:br>
              <a:rPr lang="en-US" dirty="0"/>
            </a:br>
            <a:endParaRPr lang="en-IN" dirty="0"/>
          </a:p>
        </p:txBody>
      </p:sp>
      <p:sp>
        <p:nvSpPr>
          <p:cNvPr id="3" name="Rectangle 2">
            <a:extLst>
              <a:ext uri="{FF2B5EF4-FFF2-40B4-BE49-F238E27FC236}">
                <a16:creationId xmlns:a16="http://schemas.microsoft.com/office/drawing/2014/main" id="{06979393-B400-4725-BBFA-53550323D1DB}"/>
              </a:ext>
            </a:extLst>
          </p:cNvPr>
          <p:cNvSpPr/>
          <p:nvPr/>
        </p:nvSpPr>
        <p:spPr>
          <a:xfrm>
            <a:off x="533400" y="1676400"/>
            <a:ext cx="8686800" cy="646331"/>
          </a:xfrm>
          <a:prstGeom prst="rect">
            <a:avLst/>
          </a:prstGeom>
        </p:spPr>
        <p:txBody>
          <a:bodyPr wrap="square">
            <a:spAutoFit/>
          </a:bodyPr>
          <a:lstStyle/>
          <a:p>
            <a:pPr marL="285750" marR="0" lvl="0" indent="-285750" algn="jus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Hospital Admin can also manage the blood donation requests.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CF1637A-8FF6-4305-8682-564175A12B43}"/>
              </a:ext>
            </a:extLst>
          </p:cNvPr>
          <p:cNvPicPr>
            <a:picLocks noChangeAspect="1"/>
          </p:cNvPicPr>
          <p:nvPr/>
        </p:nvPicPr>
        <p:blipFill>
          <a:blip r:embed="rId2"/>
          <a:stretch>
            <a:fillRect/>
          </a:stretch>
        </p:blipFill>
        <p:spPr>
          <a:xfrm>
            <a:off x="1676400" y="2320905"/>
            <a:ext cx="8355169" cy="4428729"/>
          </a:xfrm>
          <a:prstGeom prst="rect">
            <a:avLst/>
          </a:prstGeom>
        </p:spPr>
      </p:pic>
    </p:spTree>
    <p:extLst>
      <p:ext uri="{BB962C8B-B14F-4D97-AF65-F5344CB8AC3E}">
        <p14:creationId xmlns:p14="http://schemas.microsoft.com/office/powerpoint/2010/main" val="389997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A398-DF70-46CB-B7D0-8F8F6E3A5461}"/>
              </a:ext>
            </a:extLst>
          </p:cNvPr>
          <p:cNvSpPr>
            <a:spLocks noGrp="1"/>
          </p:cNvSpPr>
          <p:nvPr>
            <p:ph type="title"/>
          </p:nvPr>
        </p:nvSpPr>
        <p:spPr/>
        <p:txBody>
          <a:bodyPr>
            <a:normAutofit fontScale="90000"/>
          </a:bodyPr>
          <a:lstStyle/>
          <a:p>
            <a:br>
              <a:rPr lang="en-IN" b="1" dirty="0"/>
            </a:br>
            <a:r>
              <a:rPr lang="en-IN" b="1" dirty="0"/>
              <a:t>Doctor Functionalities</a:t>
            </a:r>
            <a:br>
              <a:rPr lang="en-US" dirty="0"/>
            </a:br>
            <a:endParaRPr lang="en-US" dirty="0"/>
          </a:p>
        </p:txBody>
      </p:sp>
      <p:sp>
        <p:nvSpPr>
          <p:cNvPr id="3" name="Rectangle 2">
            <a:extLst>
              <a:ext uri="{FF2B5EF4-FFF2-40B4-BE49-F238E27FC236}">
                <a16:creationId xmlns:a16="http://schemas.microsoft.com/office/drawing/2014/main" id="{77DB17ED-654A-438D-AB10-2A33966E879B}"/>
              </a:ext>
            </a:extLst>
          </p:cNvPr>
          <p:cNvSpPr/>
          <p:nvPr/>
        </p:nvSpPr>
        <p:spPr>
          <a:xfrm>
            <a:off x="76200" y="1905000"/>
            <a:ext cx="11811000" cy="923330"/>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Any blood donation request queued in the hospital will be visible to the doctor organization and any doctor can assign that request to himself and redirect it to the lab.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967A7D9-1195-4BB5-BF4F-4F35EF12C768}"/>
              </a:ext>
            </a:extLst>
          </p:cNvPr>
          <p:cNvPicPr>
            <a:picLocks noChangeAspect="1"/>
          </p:cNvPicPr>
          <p:nvPr/>
        </p:nvPicPr>
        <p:blipFill>
          <a:blip r:embed="rId2"/>
          <a:stretch>
            <a:fillRect/>
          </a:stretch>
        </p:blipFill>
        <p:spPr>
          <a:xfrm>
            <a:off x="1752600" y="2442570"/>
            <a:ext cx="8097353" cy="4316210"/>
          </a:xfrm>
          <a:prstGeom prst="rect">
            <a:avLst/>
          </a:prstGeom>
        </p:spPr>
      </p:pic>
    </p:spTree>
    <p:extLst>
      <p:ext uri="{BB962C8B-B14F-4D97-AF65-F5344CB8AC3E}">
        <p14:creationId xmlns:p14="http://schemas.microsoft.com/office/powerpoint/2010/main" val="395686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D9147-CDC4-44F0-AD2A-22339058A269}"/>
              </a:ext>
            </a:extLst>
          </p:cNvPr>
          <p:cNvSpPr>
            <a:spLocks noGrp="1"/>
          </p:cNvSpPr>
          <p:nvPr>
            <p:ph type="title"/>
          </p:nvPr>
        </p:nvSpPr>
        <p:spPr/>
        <p:txBody>
          <a:bodyPr>
            <a:normAutofit fontScale="90000"/>
          </a:bodyPr>
          <a:lstStyle/>
          <a:p>
            <a:br>
              <a:rPr lang="en-IN" b="1" dirty="0"/>
            </a:br>
            <a:r>
              <a:rPr lang="en-IN" b="1" dirty="0"/>
              <a:t>Doctor Functionalities (continue)</a:t>
            </a:r>
            <a:br>
              <a:rPr lang="en-US" dirty="0"/>
            </a:br>
            <a:endParaRPr lang="en-IN" dirty="0"/>
          </a:p>
        </p:txBody>
      </p:sp>
      <p:sp>
        <p:nvSpPr>
          <p:cNvPr id="3" name="Rectangle 2">
            <a:extLst>
              <a:ext uri="{FF2B5EF4-FFF2-40B4-BE49-F238E27FC236}">
                <a16:creationId xmlns:a16="http://schemas.microsoft.com/office/drawing/2014/main" id="{8525F984-A260-4349-A827-6C0ACABFF122}"/>
              </a:ext>
            </a:extLst>
          </p:cNvPr>
          <p:cNvSpPr/>
          <p:nvPr/>
        </p:nvSpPr>
        <p:spPr>
          <a:xfrm>
            <a:off x="228600" y="1752600"/>
            <a:ext cx="11811000" cy="369332"/>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Doctor can send a test request to the lab corresponding to a user.</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215CD3C-BAD4-4D1B-B43B-116A2D2DA8AE}"/>
              </a:ext>
            </a:extLst>
          </p:cNvPr>
          <p:cNvPicPr>
            <a:picLocks noChangeAspect="1"/>
          </p:cNvPicPr>
          <p:nvPr/>
        </p:nvPicPr>
        <p:blipFill>
          <a:blip r:embed="rId2"/>
          <a:stretch>
            <a:fillRect/>
          </a:stretch>
        </p:blipFill>
        <p:spPr>
          <a:xfrm>
            <a:off x="1447800" y="2121932"/>
            <a:ext cx="8534400" cy="4527051"/>
          </a:xfrm>
          <a:prstGeom prst="rect">
            <a:avLst/>
          </a:prstGeom>
        </p:spPr>
      </p:pic>
    </p:spTree>
    <p:extLst>
      <p:ext uri="{BB962C8B-B14F-4D97-AF65-F5344CB8AC3E}">
        <p14:creationId xmlns:p14="http://schemas.microsoft.com/office/powerpoint/2010/main" val="282713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D8479-070E-46D8-B09F-7A8177F03D86}"/>
              </a:ext>
            </a:extLst>
          </p:cNvPr>
          <p:cNvSpPr>
            <a:spLocks noGrp="1"/>
          </p:cNvSpPr>
          <p:nvPr>
            <p:ph type="title"/>
          </p:nvPr>
        </p:nvSpPr>
        <p:spPr/>
        <p:txBody>
          <a:bodyPr>
            <a:normAutofit fontScale="90000"/>
          </a:bodyPr>
          <a:lstStyle/>
          <a:p>
            <a:br>
              <a:rPr lang="en-IN" b="1" dirty="0"/>
            </a:br>
            <a:r>
              <a:rPr lang="en-IN" b="1" dirty="0"/>
              <a:t>Lab Assistant Functionalities</a:t>
            </a:r>
            <a:br>
              <a:rPr lang="en-US" dirty="0"/>
            </a:br>
            <a:endParaRPr lang="en-US" dirty="0"/>
          </a:p>
        </p:txBody>
      </p:sp>
      <p:sp>
        <p:nvSpPr>
          <p:cNvPr id="3" name="Rectangle 2">
            <a:extLst>
              <a:ext uri="{FF2B5EF4-FFF2-40B4-BE49-F238E27FC236}">
                <a16:creationId xmlns:a16="http://schemas.microsoft.com/office/drawing/2014/main" id="{16FC940F-318B-4E03-A880-7D33F81E0E78}"/>
              </a:ext>
            </a:extLst>
          </p:cNvPr>
          <p:cNvSpPr/>
          <p:nvPr/>
        </p:nvSpPr>
        <p:spPr>
          <a:xfrm>
            <a:off x="228600" y="1676400"/>
            <a:ext cx="8915400" cy="369332"/>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Lab Assistant can respond to the test request made by the doctor.</a:t>
            </a:r>
          </a:p>
        </p:txBody>
      </p:sp>
      <p:pic>
        <p:nvPicPr>
          <p:cNvPr id="4" name="Picture 3">
            <a:extLst>
              <a:ext uri="{FF2B5EF4-FFF2-40B4-BE49-F238E27FC236}">
                <a16:creationId xmlns:a16="http://schemas.microsoft.com/office/drawing/2014/main" id="{03D299F3-92C3-44EA-8124-6CD5294FB435}"/>
              </a:ext>
            </a:extLst>
          </p:cNvPr>
          <p:cNvPicPr>
            <a:picLocks noChangeAspect="1"/>
          </p:cNvPicPr>
          <p:nvPr/>
        </p:nvPicPr>
        <p:blipFill>
          <a:blip r:embed="rId2"/>
          <a:stretch>
            <a:fillRect/>
          </a:stretch>
        </p:blipFill>
        <p:spPr>
          <a:xfrm>
            <a:off x="1371600" y="2214705"/>
            <a:ext cx="8534400" cy="4521537"/>
          </a:xfrm>
          <a:prstGeom prst="rect">
            <a:avLst/>
          </a:prstGeom>
        </p:spPr>
      </p:pic>
    </p:spTree>
    <p:extLst>
      <p:ext uri="{BB962C8B-B14F-4D97-AF65-F5344CB8AC3E}">
        <p14:creationId xmlns:p14="http://schemas.microsoft.com/office/powerpoint/2010/main" val="319161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58E5-4FBC-4418-8001-91C9026EE8B8}"/>
              </a:ext>
            </a:extLst>
          </p:cNvPr>
          <p:cNvSpPr>
            <a:spLocks noGrp="1"/>
          </p:cNvSpPr>
          <p:nvPr>
            <p:ph type="title"/>
          </p:nvPr>
        </p:nvSpPr>
        <p:spPr/>
        <p:txBody>
          <a:bodyPr>
            <a:normAutofit fontScale="90000"/>
          </a:bodyPr>
          <a:lstStyle/>
          <a:p>
            <a:br>
              <a:rPr lang="en-IN" b="1" dirty="0"/>
            </a:br>
            <a:r>
              <a:rPr lang="en-IN" b="1" dirty="0"/>
              <a:t>Lab Assistant Functionalities (Continue)</a:t>
            </a:r>
            <a:br>
              <a:rPr lang="en-US" dirty="0"/>
            </a:br>
            <a:endParaRPr lang="en-IN" dirty="0"/>
          </a:p>
        </p:txBody>
      </p:sp>
      <p:sp>
        <p:nvSpPr>
          <p:cNvPr id="3" name="Rectangle 2">
            <a:extLst>
              <a:ext uri="{FF2B5EF4-FFF2-40B4-BE49-F238E27FC236}">
                <a16:creationId xmlns:a16="http://schemas.microsoft.com/office/drawing/2014/main" id="{376B98E4-2BD6-4521-8047-37BE86145F26}"/>
              </a:ext>
            </a:extLst>
          </p:cNvPr>
          <p:cNvSpPr/>
          <p:nvPr/>
        </p:nvSpPr>
        <p:spPr>
          <a:xfrm>
            <a:off x="228600" y="1600200"/>
            <a:ext cx="8610600" cy="646331"/>
          </a:xfrm>
          <a:prstGeom prst="rect">
            <a:avLst/>
          </a:prstGeom>
        </p:spPr>
        <p:txBody>
          <a:bodyPr wrap="square">
            <a:spAutoFit/>
          </a:bodyPr>
          <a:lstStyle/>
          <a:p>
            <a:pPr marL="285750" marR="0" lvl="0" indent="-285750" algn="jus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Lab Assistant can schedule appointment of the user for blood donation request.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544ED27-E713-4239-86B0-9EA98AA9B98B}"/>
              </a:ext>
            </a:extLst>
          </p:cNvPr>
          <p:cNvPicPr>
            <a:picLocks noChangeAspect="1"/>
          </p:cNvPicPr>
          <p:nvPr/>
        </p:nvPicPr>
        <p:blipFill>
          <a:blip r:embed="rId2"/>
          <a:stretch>
            <a:fillRect/>
          </a:stretch>
        </p:blipFill>
        <p:spPr>
          <a:xfrm>
            <a:off x="1943100" y="2246531"/>
            <a:ext cx="8305800" cy="4439097"/>
          </a:xfrm>
          <a:prstGeom prst="rect">
            <a:avLst/>
          </a:prstGeom>
        </p:spPr>
      </p:pic>
    </p:spTree>
    <p:extLst>
      <p:ext uri="{BB962C8B-B14F-4D97-AF65-F5344CB8AC3E}">
        <p14:creationId xmlns:p14="http://schemas.microsoft.com/office/powerpoint/2010/main" val="56835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p:txBody>
          <a:bodyPr/>
          <a:lstStyle/>
          <a:p>
            <a:pPr algn="just"/>
            <a:r>
              <a:rPr lang="en-US" dirty="0"/>
              <a:t>The shortage of blood can occur at anytime, anywhere and in some cases, it also happens that some of the hospitals do ‘not have their own blood bank or most of the time there is deficiency of blood or no match of the required blood group is found.</a:t>
            </a:r>
          </a:p>
          <a:p>
            <a:pPr algn="just"/>
            <a:r>
              <a:rPr lang="en-US" dirty="0"/>
              <a:t>Purpose of this application is to simplify and automate the process of searching for blood in case of emergency and maintain the records of blood donors, recipients and stock availability in the blood bank.</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43CE-B1DE-4C35-ABAF-C25066AEC5F9}"/>
              </a:ext>
            </a:extLst>
          </p:cNvPr>
          <p:cNvSpPr>
            <a:spLocks noGrp="1"/>
          </p:cNvSpPr>
          <p:nvPr>
            <p:ph type="title"/>
          </p:nvPr>
        </p:nvSpPr>
        <p:spPr/>
        <p:txBody>
          <a:bodyPr/>
          <a:lstStyle/>
          <a:p>
            <a:r>
              <a:rPr lang="en-IN" b="1" dirty="0"/>
              <a:t>User Functionalities</a:t>
            </a:r>
            <a:endParaRPr lang="en-US" dirty="0"/>
          </a:p>
        </p:txBody>
      </p:sp>
      <p:sp>
        <p:nvSpPr>
          <p:cNvPr id="3" name="Rectangle 2">
            <a:extLst>
              <a:ext uri="{FF2B5EF4-FFF2-40B4-BE49-F238E27FC236}">
                <a16:creationId xmlns:a16="http://schemas.microsoft.com/office/drawing/2014/main" id="{71135B1D-17BB-4499-AEF5-33E253289EDC}"/>
              </a:ext>
            </a:extLst>
          </p:cNvPr>
          <p:cNvSpPr/>
          <p:nvPr/>
        </p:nvSpPr>
        <p:spPr>
          <a:xfrm>
            <a:off x="381000" y="1828800"/>
            <a:ext cx="11506200" cy="646331"/>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Either of the users, Donor or Recipients can register to the system.</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63D6243-D5CD-47C1-9FF5-0298812BB354}"/>
              </a:ext>
            </a:extLst>
          </p:cNvPr>
          <p:cNvPicPr>
            <a:picLocks noChangeAspect="1"/>
          </p:cNvPicPr>
          <p:nvPr/>
        </p:nvPicPr>
        <p:blipFill>
          <a:blip r:embed="rId2"/>
          <a:stretch>
            <a:fillRect/>
          </a:stretch>
        </p:blipFill>
        <p:spPr>
          <a:xfrm>
            <a:off x="2057400" y="2280219"/>
            <a:ext cx="7772400" cy="4205301"/>
          </a:xfrm>
          <a:prstGeom prst="rect">
            <a:avLst/>
          </a:prstGeom>
        </p:spPr>
      </p:pic>
    </p:spTree>
    <p:extLst>
      <p:ext uri="{BB962C8B-B14F-4D97-AF65-F5344CB8AC3E}">
        <p14:creationId xmlns:p14="http://schemas.microsoft.com/office/powerpoint/2010/main" val="351839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3104-35A3-4A96-8B17-1A2758628442}"/>
              </a:ext>
            </a:extLst>
          </p:cNvPr>
          <p:cNvSpPr>
            <a:spLocks noGrp="1"/>
          </p:cNvSpPr>
          <p:nvPr>
            <p:ph type="title"/>
          </p:nvPr>
        </p:nvSpPr>
        <p:spPr/>
        <p:txBody>
          <a:bodyPr/>
          <a:lstStyle/>
          <a:p>
            <a:r>
              <a:rPr lang="en-IN" b="1" dirty="0"/>
              <a:t>User Functionalities (Continue)</a:t>
            </a:r>
            <a:endParaRPr lang="en-IN" dirty="0"/>
          </a:p>
        </p:txBody>
      </p:sp>
      <p:sp>
        <p:nvSpPr>
          <p:cNvPr id="3" name="Rectangle 2">
            <a:extLst>
              <a:ext uri="{FF2B5EF4-FFF2-40B4-BE49-F238E27FC236}">
                <a16:creationId xmlns:a16="http://schemas.microsoft.com/office/drawing/2014/main" id="{2290B3E9-ACE8-49D7-9CC0-41B82EEDE39B}"/>
              </a:ext>
            </a:extLst>
          </p:cNvPr>
          <p:cNvSpPr/>
          <p:nvPr/>
        </p:nvSpPr>
        <p:spPr>
          <a:xfrm>
            <a:off x="114300" y="1676400"/>
            <a:ext cx="11963400" cy="646331"/>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User can contact other users whose status is connected, Users Can block or approve the request of other users whose status is pending.</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EC887A2-33DE-4A8F-AD71-B6387114AB14}"/>
              </a:ext>
            </a:extLst>
          </p:cNvPr>
          <p:cNvPicPr>
            <a:picLocks noChangeAspect="1"/>
          </p:cNvPicPr>
          <p:nvPr/>
        </p:nvPicPr>
        <p:blipFill>
          <a:blip r:embed="rId2"/>
          <a:stretch>
            <a:fillRect/>
          </a:stretch>
        </p:blipFill>
        <p:spPr>
          <a:xfrm>
            <a:off x="1752600" y="2322731"/>
            <a:ext cx="8229600" cy="4317365"/>
          </a:xfrm>
          <a:prstGeom prst="rect">
            <a:avLst/>
          </a:prstGeom>
        </p:spPr>
      </p:pic>
    </p:spTree>
    <p:extLst>
      <p:ext uri="{BB962C8B-B14F-4D97-AF65-F5344CB8AC3E}">
        <p14:creationId xmlns:p14="http://schemas.microsoft.com/office/powerpoint/2010/main" val="34993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3104-35A3-4A96-8B17-1A2758628442}"/>
              </a:ext>
            </a:extLst>
          </p:cNvPr>
          <p:cNvSpPr>
            <a:spLocks noGrp="1"/>
          </p:cNvSpPr>
          <p:nvPr>
            <p:ph type="title"/>
          </p:nvPr>
        </p:nvSpPr>
        <p:spPr/>
        <p:txBody>
          <a:bodyPr/>
          <a:lstStyle/>
          <a:p>
            <a:r>
              <a:rPr lang="en-IN" b="1" dirty="0"/>
              <a:t>User Functionalities (Continue)</a:t>
            </a:r>
            <a:endParaRPr lang="en-IN" dirty="0"/>
          </a:p>
        </p:txBody>
      </p:sp>
      <p:sp>
        <p:nvSpPr>
          <p:cNvPr id="3" name="Rectangle 2">
            <a:extLst>
              <a:ext uri="{FF2B5EF4-FFF2-40B4-BE49-F238E27FC236}">
                <a16:creationId xmlns:a16="http://schemas.microsoft.com/office/drawing/2014/main" id="{2290B3E9-ACE8-49D7-9CC0-41B82EEDE39B}"/>
              </a:ext>
            </a:extLst>
          </p:cNvPr>
          <p:cNvSpPr/>
          <p:nvPr/>
        </p:nvSpPr>
        <p:spPr>
          <a:xfrm>
            <a:off x="114300" y="1676400"/>
            <a:ext cx="11963400" cy="646331"/>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User can contact other users whose status is connected, Users Can block or approve the request of other users whose status is pending.</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B294BA5-54AB-404A-B980-1A4FE7904376}"/>
              </a:ext>
            </a:extLst>
          </p:cNvPr>
          <p:cNvPicPr>
            <a:picLocks noChangeAspect="1"/>
          </p:cNvPicPr>
          <p:nvPr/>
        </p:nvPicPr>
        <p:blipFill>
          <a:blip r:embed="rId2"/>
          <a:stretch>
            <a:fillRect/>
          </a:stretch>
        </p:blipFill>
        <p:spPr>
          <a:xfrm>
            <a:off x="2143757" y="2322731"/>
            <a:ext cx="7904485" cy="4195052"/>
          </a:xfrm>
          <a:prstGeom prst="rect">
            <a:avLst/>
          </a:prstGeom>
        </p:spPr>
      </p:pic>
    </p:spTree>
    <p:extLst>
      <p:ext uri="{BB962C8B-B14F-4D97-AF65-F5344CB8AC3E}">
        <p14:creationId xmlns:p14="http://schemas.microsoft.com/office/powerpoint/2010/main" val="145810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4BA9E-B477-4697-A76A-13A81265B430}"/>
              </a:ext>
            </a:extLst>
          </p:cNvPr>
          <p:cNvSpPr>
            <a:spLocks noGrp="1"/>
          </p:cNvSpPr>
          <p:nvPr>
            <p:ph type="title"/>
          </p:nvPr>
        </p:nvSpPr>
        <p:spPr/>
        <p:txBody>
          <a:bodyPr/>
          <a:lstStyle/>
          <a:p>
            <a:r>
              <a:rPr lang="en-IN" b="1" dirty="0"/>
              <a:t>User Functionalities (Continue)</a:t>
            </a:r>
            <a:endParaRPr lang="en-IN" dirty="0"/>
          </a:p>
        </p:txBody>
      </p:sp>
      <p:sp>
        <p:nvSpPr>
          <p:cNvPr id="3" name="Rectangle 2">
            <a:extLst>
              <a:ext uri="{FF2B5EF4-FFF2-40B4-BE49-F238E27FC236}">
                <a16:creationId xmlns:a16="http://schemas.microsoft.com/office/drawing/2014/main" id="{FB970B72-5E4D-4B05-8A31-D863B678C4F7}"/>
              </a:ext>
            </a:extLst>
          </p:cNvPr>
          <p:cNvSpPr/>
          <p:nvPr/>
        </p:nvSpPr>
        <p:spPr>
          <a:xfrm>
            <a:off x="76200" y="1424783"/>
            <a:ext cx="11125200" cy="923330"/>
          </a:xfrm>
          <a:prstGeom prst="rect">
            <a:avLst/>
          </a:prstGeom>
        </p:spPr>
        <p:txBody>
          <a:bodyPr wrap="square">
            <a:spAutoFit/>
          </a:bodyPr>
          <a:lstStyle/>
          <a:p>
            <a:pPr marL="285750" marR="0" lvl="0" indent="-285750" algn="jus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Recipients can search for Donors and Hospitals by selecting blood group and zip code.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E50FD8D-7B48-4CAD-91B2-487EE8938D45}"/>
              </a:ext>
            </a:extLst>
          </p:cNvPr>
          <p:cNvPicPr>
            <a:picLocks noChangeAspect="1"/>
          </p:cNvPicPr>
          <p:nvPr/>
        </p:nvPicPr>
        <p:blipFill>
          <a:blip r:embed="rId2"/>
          <a:stretch>
            <a:fillRect/>
          </a:stretch>
        </p:blipFill>
        <p:spPr>
          <a:xfrm>
            <a:off x="152401" y="2057400"/>
            <a:ext cx="5943600" cy="4026916"/>
          </a:xfrm>
          <a:prstGeom prst="rect">
            <a:avLst/>
          </a:prstGeom>
        </p:spPr>
      </p:pic>
      <p:pic>
        <p:nvPicPr>
          <p:cNvPr id="5" name="Picture 4">
            <a:extLst>
              <a:ext uri="{FF2B5EF4-FFF2-40B4-BE49-F238E27FC236}">
                <a16:creationId xmlns:a16="http://schemas.microsoft.com/office/drawing/2014/main" id="{F43DC080-83F1-4D97-AE31-506486CE8B61}"/>
              </a:ext>
            </a:extLst>
          </p:cNvPr>
          <p:cNvPicPr>
            <a:picLocks noChangeAspect="1"/>
          </p:cNvPicPr>
          <p:nvPr/>
        </p:nvPicPr>
        <p:blipFill>
          <a:blip r:embed="rId3"/>
          <a:stretch>
            <a:fillRect/>
          </a:stretch>
        </p:blipFill>
        <p:spPr>
          <a:xfrm>
            <a:off x="6172202" y="2057400"/>
            <a:ext cx="5867397" cy="4026916"/>
          </a:xfrm>
          <a:prstGeom prst="rect">
            <a:avLst/>
          </a:prstGeom>
        </p:spPr>
      </p:pic>
    </p:spTree>
    <p:extLst>
      <p:ext uri="{BB962C8B-B14F-4D97-AF65-F5344CB8AC3E}">
        <p14:creationId xmlns:p14="http://schemas.microsoft.com/office/powerpoint/2010/main" val="142765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427C-78D5-456B-BBBC-F77D7A3C1DBD}"/>
              </a:ext>
            </a:extLst>
          </p:cNvPr>
          <p:cNvSpPr>
            <a:spLocks noGrp="1"/>
          </p:cNvSpPr>
          <p:nvPr>
            <p:ph type="title"/>
          </p:nvPr>
        </p:nvSpPr>
        <p:spPr/>
        <p:txBody>
          <a:bodyPr/>
          <a:lstStyle/>
          <a:p>
            <a:r>
              <a:rPr lang="en-IN" b="1" dirty="0"/>
              <a:t>User Functionalities (Continue)</a:t>
            </a:r>
            <a:endParaRPr lang="en-IN" dirty="0"/>
          </a:p>
        </p:txBody>
      </p:sp>
      <p:sp>
        <p:nvSpPr>
          <p:cNvPr id="3" name="Rectangle 2">
            <a:extLst>
              <a:ext uri="{FF2B5EF4-FFF2-40B4-BE49-F238E27FC236}">
                <a16:creationId xmlns:a16="http://schemas.microsoft.com/office/drawing/2014/main" id="{9C0A6A7E-8394-4200-81CE-96C2728B31D7}"/>
              </a:ext>
            </a:extLst>
          </p:cNvPr>
          <p:cNvSpPr/>
          <p:nvPr/>
        </p:nvSpPr>
        <p:spPr>
          <a:xfrm>
            <a:off x="228600" y="1674674"/>
            <a:ext cx="11887200" cy="923330"/>
          </a:xfrm>
          <a:prstGeom prst="rect">
            <a:avLst/>
          </a:prstGeom>
        </p:spPr>
        <p:txBody>
          <a:bodyPr wrap="squar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User can view raised blood requests and received blood requests on this page. User can also schedule appointments for the received request whose status is schedule appointment.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F2A39B6-63FE-40D9-A957-31503DA70CA2}"/>
              </a:ext>
            </a:extLst>
          </p:cNvPr>
          <p:cNvPicPr>
            <a:picLocks noChangeAspect="1"/>
          </p:cNvPicPr>
          <p:nvPr/>
        </p:nvPicPr>
        <p:blipFill>
          <a:blip r:embed="rId2"/>
          <a:stretch>
            <a:fillRect/>
          </a:stretch>
        </p:blipFill>
        <p:spPr>
          <a:xfrm>
            <a:off x="2202287" y="2362200"/>
            <a:ext cx="7787425" cy="4168562"/>
          </a:xfrm>
          <a:prstGeom prst="rect">
            <a:avLst/>
          </a:prstGeom>
        </p:spPr>
      </p:pic>
    </p:spTree>
    <p:extLst>
      <p:ext uri="{BB962C8B-B14F-4D97-AF65-F5344CB8AC3E}">
        <p14:creationId xmlns:p14="http://schemas.microsoft.com/office/powerpoint/2010/main" val="24900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0299-5989-4A74-A402-3C5BD83032DB}"/>
              </a:ext>
            </a:extLst>
          </p:cNvPr>
          <p:cNvSpPr>
            <a:spLocks noGrp="1"/>
          </p:cNvSpPr>
          <p:nvPr>
            <p:ph type="title"/>
          </p:nvPr>
        </p:nvSpPr>
        <p:spPr/>
        <p:txBody>
          <a:bodyPr/>
          <a:lstStyle/>
          <a:p>
            <a:r>
              <a:rPr lang="en-IN" b="1" dirty="0"/>
              <a:t>User Functionalities (Continue)</a:t>
            </a:r>
            <a:endParaRPr lang="en-IN" dirty="0"/>
          </a:p>
        </p:txBody>
      </p:sp>
      <p:sp>
        <p:nvSpPr>
          <p:cNvPr id="3" name="Rectangle 2">
            <a:extLst>
              <a:ext uri="{FF2B5EF4-FFF2-40B4-BE49-F238E27FC236}">
                <a16:creationId xmlns:a16="http://schemas.microsoft.com/office/drawing/2014/main" id="{D4556732-5D65-4974-BB5E-5615BC1F10A7}"/>
              </a:ext>
            </a:extLst>
          </p:cNvPr>
          <p:cNvSpPr/>
          <p:nvPr/>
        </p:nvSpPr>
        <p:spPr>
          <a:xfrm>
            <a:off x="304800" y="1600200"/>
            <a:ext cx="3740319" cy="369332"/>
          </a:xfrm>
          <a:prstGeom prst="rect">
            <a:avLst/>
          </a:prstGeom>
        </p:spPr>
        <p:txBody>
          <a:bodyPr wrap="none">
            <a:spAutoFit/>
          </a:bodyPr>
          <a:lstStyle/>
          <a:p>
            <a:pPr marL="285750" marR="0" lvl="0" indent="-285750" algn="just">
              <a:buFont typeface="Wingdings" panose="05000000000000000000" pitchFamily="2" charset="2"/>
              <a:buChar char="Ø"/>
            </a:pPr>
            <a:r>
              <a:rPr lang="en-IN" dirty="0">
                <a:latin typeface="Calibri" panose="020F0502020204030204" pitchFamily="34" charset="0"/>
                <a:ea typeface="Calibri" panose="020F0502020204030204" pitchFamily="34" charset="0"/>
                <a:cs typeface="Times New Roman" panose="02020603050405020304" pitchFamily="18" charset="0"/>
              </a:rPr>
              <a:t>Users can also update their profile.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A0D6055-8266-429E-926D-A5D70DFC8D1A}"/>
              </a:ext>
            </a:extLst>
          </p:cNvPr>
          <p:cNvPicPr>
            <a:picLocks noChangeAspect="1"/>
          </p:cNvPicPr>
          <p:nvPr/>
        </p:nvPicPr>
        <p:blipFill>
          <a:blip r:embed="rId2"/>
          <a:stretch>
            <a:fillRect/>
          </a:stretch>
        </p:blipFill>
        <p:spPr>
          <a:xfrm>
            <a:off x="1917544" y="1986704"/>
            <a:ext cx="8356911" cy="4506478"/>
          </a:xfrm>
          <a:prstGeom prst="rect">
            <a:avLst/>
          </a:prstGeom>
        </p:spPr>
      </p:pic>
    </p:spTree>
    <p:extLst>
      <p:ext uri="{BB962C8B-B14F-4D97-AF65-F5344CB8AC3E}">
        <p14:creationId xmlns:p14="http://schemas.microsoft.com/office/powerpoint/2010/main" val="3848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1A08-47E0-4C7F-9C53-3EA81D14CD69}"/>
              </a:ext>
            </a:extLst>
          </p:cNvPr>
          <p:cNvSpPr>
            <a:spLocks noGrp="1"/>
          </p:cNvSpPr>
          <p:nvPr>
            <p:ph type="title"/>
          </p:nvPr>
        </p:nvSpPr>
        <p:spPr>
          <a:xfrm>
            <a:off x="3352800" y="3395730"/>
            <a:ext cx="5486400" cy="1424780"/>
          </a:xfrm>
        </p:spPr>
        <p:txBody>
          <a:bodyPr>
            <a:normAutofit/>
          </a:bodyPr>
          <a:lstStyle/>
          <a:p>
            <a:pPr algn="ctr"/>
            <a:r>
              <a:rPr lang="en-IN" sz="5400" b="1" i="1" dirty="0">
                <a:solidFill>
                  <a:schemeClr val="accent1"/>
                </a:solidFill>
              </a:rPr>
              <a:t>Thank You…!!</a:t>
            </a:r>
          </a:p>
        </p:txBody>
      </p:sp>
    </p:spTree>
    <p:extLst>
      <p:ext uri="{BB962C8B-B14F-4D97-AF65-F5344CB8AC3E}">
        <p14:creationId xmlns:p14="http://schemas.microsoft.com/office/powerpoint/2010/main" val="268648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 Statement</a:t>
            </a:r>
            <a:endParaRPr lang="en-US" dirty="0"/>
          </a:p>
        </p:txBody>
      </p:sp>
      <p:sp>
        <p:nvSpPr>
          <p:cNvPr id="3" name="Content Placeholder 2"/>
          <p:cNvSpPr>
            <a:spLocks noGrp="1"/>
          </p:cNvSpPr>
          <p:nvPr>
            <p:ph idx="1"/>
          </p:nvPr>
        </p:nvSpPr>
        <p:spPr/>
        <p:txBody>
          <a:bodyPr>
            <a:normAutofit/>
          </a:bodyPr>
          <a:lstStyle/>
          <a:p>
            <a:pPr marL="0" indent="0" algn="just">
              <a:spcBef>
                <a:spcPts val="1000"/>
              </a:spcBef>
              <a:buNone/>
            </a:pPr>
            <a:r>
              <a:rPr lang="en-US" b="1" i="1" dirty="0">
                <a:solidFill>
                  <a:schemeClr val="accent1">
                    <a:lumMod val="75000"/>
                  </a:schemeClr>
                </a:solidFill>
              </a:rPr>
              <a:t>Our application mainly deals with following major problems of current scenario:</a:t>
            </a:r>
          </a:p>
          <a:p>
            <a:pPr marL="0" indent="0" algn="just">
              <a:spcBef>
                <a:spcPts val="1000"/>
              </a:spcBef>
              <a:buNone/>
            </a:pPr>
            <a:r>
              <a:rPr lang="en-US" dirty="0"/>
              <a:t>•</a:t>
            </a:r>
            <a:r>
              <a:rPr lang="en-US" u="sng" dirty="0"/>
              <a:t>Manual approach</a:t>
            </a:r>
          </a:p>
          <a:p>
            <a:pPr marL="0" indent="0" algn="just">
              <a:spcBef>
                <a:spcPts val="1000"/>
              </a:spcBef>
              <a:buNone/>
            </a:pPr>
            <a:r>
              <a:rPr lang="en-US" sz="1800" dirty="0"/>
              <a:t>Currently, major blood banks follow the manual approach for processing blood. With the manual approach, there are problems in managing bloodstock, blood donor details, and request details.   </a:t>
            </a:r>
            <a:endParaRPr lang="en-US" dirty="0"/>
          </a:p>
          <a:p>
            <a:pPr marL="0" indent="0" algn="just">
              <a:buNone/>
            </a:pPr>
            <a:r>
              <a:rPr lang="en-US" dirty="0"/>
              <a:t>•</a:t>
            </a:r>
            <a:r>
              <a:rPr lang="en-US" u="sng" dirty="0"/>
              <a:t>The communication gap between donor and recipient</a:t>
            </a:r>
          </a:p>
          <a:p>
            <a:pPr marL="0" indent="0" algn="just">
              <a:buNone/>
            </a:pPr>
            <a:r>
              <a:rPr lang="en-US" sz="1800" dirty="0"/>
              <a:t>Due to the lack of communication between the blood donors and the blood recipients, most of the patients in need of blood do not get the blood on time. So, it is required to make synchronization between the blood donors, recipient, and the blood banks. This improper management of blood leads to wastage of the available blood inventory and black marketing.</a:t>
            </a:r>
          </a:p>
          <a:p>
            <a:pPr marL="0" indent="0" algn="just">
              <a:buNone/>
            </a:pPr>
            <a:endParaRPr lang="en-US" u="sng" dirty="0"/>
          </a:p>
        </p:txBody>
      </p:sp>
    </p:spTree>
    <p:extLst>
      <p:ext uri="{BB962C8B-B14F-4D97-AF65-F5344CB8AC3E}">
        <p14:creationId xmlns:p14="http://schemas.microsoft.com/office/powerpoint/2010/main" val="325026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functionalities of project</a:t>
            </a:r>
          </a:p>
        </p:txBody>
      </p:sp>
      <p:sp>
        <p:nvSpPr>
          <p:cNvPr id="3" name="Content Placeholder 2"/>
          <p:cNvSpPr>
            <a:spLocks noGrp="1"/>
          </p:cNvSpPr>
          <p:nvPr>
            <p:ph idx="1"/>
          </p:nvPr>
        </p:nvSpPr>
        <p:spPr/>
        <p:txBody>
          <a:bodyPr>
            <a:normAutofit/>
          </a:bodyPr>
          <a:lstStyle/>
          <a:p>
            <a:pPr marL="0" indent="0" algn="just">
              <a:buNone/>
            </a:pPr>
            <a:r>
              <a:rPr lang="en-US" b="1" i="1" dirty="0">
                <a:solidFill>
                  <a:schemeClr val="accent1">
                    <a:lumMod val="75000"/>
                  </a:schemeClr>
                </a:solidFill>
              </a:rPr>
              <a:t>Functionalities provided by the applications are as follows:</a:t>
            </a:r>
          </a:p>
          <a:p>
            <a:pPr marL="0" indent="0" algn="just">
              <a:buNone/>
            </a:pPr>
            <a:r>
              <a:rPr lang="en-US" dirty="0"/>
              <a:t>•    The application provides the login for admin, blood bank, Lab assistant, donor and recipient for searching, viewing and request blood information.</a:t>
            </a:r>
          </a:p>
          <a:p>
            <a:pPr marL="0" indent="0" algn="just">
              <a:buNone/>
            </a:pPr>
            <a:r>
              <a:rPr lang="en-US" dirty="0"/>
              <a:t>•    Provides search facilities based on various factors like geo location, blood group and details of donor and recipient.</a:t>
            </a:r>
          </a:p>
          <a:p>
            <a:pPr marL="0" indent="0" algn="just">
              <a:buNone/>
            </a:pPr>
            <a:r>
              <a:rPr lang="en-US" dirty="0"/>
              <a:t>•    Track availability of blood and information of different blood group.</a:t>
            </a:r>
          </a:p>
          <a:p>
            <a:pPr marL="0" indent="0" algn="just">
              <a:buNone/>
            </a:pPr>
            <a:r>
              <a:rPr lang="en-US" dirty="0"/>
              <a:t>•    Show information of blood bank, donor and recipient.</a:t>
            </a:r>
          </a:p>
          <a:p>
            <a:pPr marL="0" indent="0">
              <a:buNone/>
            </a:pPr>
            <a:endParaRPr lang="en-US" u="sng" dirty="0"/>
          </a:p>
        </p:txBody>
      </p:sp>
    </p:spTree>
    <p:extLst>
      <p:ext uri="{BB962C8B-B14F-4D97-AF65-F5344CB8AC3E}">
        <p14:creationId xmlns:p14="http://schemas.microsoft.com/office/powerpoint/2010/main" val="104142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Additional features	</a:t>
            </a:r>
            <a:endParaRPr lang="en-US" dirty="0"/>
          </a:p>
        </p:txBody>
      </p:sp>
      <p:sp>
        <p:nvSpPr>
          <p:cNvPr id="3" name="Content Placeholder 2"/>
          <p:cNvSpPr>
            <a:spLocks noGrp="1"/>
          </p:cNvSpPr>
          <p:nvPr>
            <p:ph idx="1"/>
          </p:nvPr>
        </p:nvSpPr>
        <p:spPr/>
        <p:txBody>
          <a:bodyPr>
            <a:normAutofit/>
          </a:bodyPr>
          <a:lstStyle/>
          <a:p>
            <a:pPr marL="0" indent="0">
              <a:buNone/>
            </a:pPr>
            <a:r>
              <a:rPr lang="en-US" dirty="0"/>
              <a:t>•    Notification through the mail will be sent to a donor if a user will request for blood.</a:t>
            </a:r>
          </a:p>
          <a:p>
            <a:pPr marL="0" indent="0">
              <a:buNone/>
            </a:pPr>
            <a:r>
              <a:rPr lang="en-US" dirty="0"/>
              <a:t>•    Immediate blood can be provided to the user in case of an emergency. The application will find the nearest blood bank or donor from where blood can be provided to the user who is in need.</a:t>
            </a:r>
          </a:p>
        </p:txBody>
      </p:sp>
    </p:spTree>
    <p:extLst>
      <p:ext uri="{BB962C8B-B14F-4D97-AF65-F5344CB8AC3E}">
        <p14:creationId xmlns:p14="http://schemas.microsoft.com/office/powerpoint/2010/main" val="2082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Entities involved in project</a:t>
            </a:r>
          </a:p>
        </p:txBody>
      </p:sp>
      <p:sp>
        <p:nvSpPr>
          <p:cNvPr id="3" name="Content Placeholder 2"/>
          <p:cNvSpPr>
            <a:spLocks noGrp="1"/>
          </p:cNvSpPr>
          <p:nvPr>
            <p:ph idx="1"/>
          </p:nvPr>
        </p:nvSpPr>
        <p:spPr/>
        <p:txBody>
          <a:bodyPr>
            <a:normAutofit fontScale="92500"/>
          </a:bodyPr>
          <a:lstStyle/>
          <a:p>
            <a:r>
              <a:rPr lang="en-US" b="1" u="sng" dirty="0">
                <a:solidFill>
                  <a:schemeClr val="accent1">
                    <a:lumMod val="75000"/>
                  </a:schemeClr>
                </a:solidFill>
              </a:rPr>
              <a:t>Admin</a:t>
            </a:r>
            <a:r>
              <a:rPr lang="en-US" dirty="0">
                <a:solidFill>
                  <a:schemeClr val="accent1">
                    <a:lumMod val="75000"/>
                  </a:schemeClr>
                </a:solidFill>
              </a:rPr>
              <a:t>:</a:t>
            </a:r>
            <a:r>
              <a:rPr lang="en-US" dirty="0"/>
              <a:t> Admin can manage credential and information of blood bank, lab.</a:t>
            </a:r>
          </a:p>
          <a:p>
            <a:r>
              <a:rPr lang="en-US" b="1" u="sng" dirty="0">
                <a:solidFill>
                  <a:schemeClr val="accent1">
                    <a:lumMod val="75000"/>
                  </a:schemeClr>
                </a:solidFill>
              </a:rPr>
              <a:t>User</a:t>
            </a:r>
            <a:r>
              <a:rPr lang="en-US" dirty="0">
                <a:solidFill>
                  <a:schemeClr val="accent1">
                    <a:lumMod val="75000"/>
                  </a:schemeClr>
                </a:solidFill>
              </a:rPr>
              <a:t>:</a:t>
            </a:r>
            <a:r>
              <a:rPr lang="en-US" dirty="0"/>
              <a:t> Application can store the details of the user. Basically, a user can be of two types.</a:t>
            </a:r>
          </a:p>
          <a:p>
            <a:pPr lvl="1"/>
            <a:r>
              <a:rPr lang="en-US" dirty="0"/>
              <a:t>Donor: Application will store the information of the user such that in case of requirement of blood, blood bank or recipient can directly contact them.</a:t>
            </a:r>
          </a:p>
          <a:p>
            <a:pPr lvl="1"/>
            <a:r>
              <a:rPr lang="en-US" dirty="0"/>
              <a:t>Recipient: Through the application, a recipient can directly contact to the blood bank if bloodstock is available or with the donor of the required blood group.</a:t>
            </a:r>
          </a:p>
          <a:p>
            <a:r>
              <a:rPr lang="en-US" b="1" u="sng" dirty="0">
                <a:solidFill>
                  <a:schemeClr val="accent1">
                    <a:lumMod val="75000"/>
                  </a:schemeClr>
                </a:solidFill>
              </a:rPr>
              <a:t>Hospital</a:t>
            </a:r>
            <a:r>
              <a:rPr lang="en-US" dirty="0">
                <a:solidFill>
                  <a:schemeClr val="accent1">
                    <a:lumMod val="75000"/>
                  </a:schemeClr>
                </a:solidFill>
              </a:rPr>
              <a:t>:</a:t>
            </a:r>
            <a:r>
              <a:rPr lang="en-US" dirty="0"/>
              <a:t> Hospital basically manages blood stock availability and store details of donor and recipient. </a:t>
            </a:r>
            <a:r>
              <a:rPr lang="en-US" u="sng" dirty="0"/>
              <a:t> </a:t>
            </a:r>
            <a:endParaRPr lang="en-US" dirty="0"/>
          </a:p>
          <a:p>
            <a:r>
              <a:rPr lang="en-US" b="1" u="sng" dirty="0">
                <a:solidFill>
                  <a:schemeClr val="accent1">
                    <a:lumMod val="75000"/>
                  </a:schemeClr>
                </a:solidFill>
              </a:rPr>
              <a:t>Lab Assistant</a:t>
            </a:r>
            <a:r>
              <a:rPr lang="en-US" dirty="0">
                <a:solidFill>
                  <a:schemeClr val="accent1">
                    <a:lumMod val="75000"/>
                  </a:schemeClr>
                </a:solidFill>
              </a:rPr>
              <a:t>:</a:t>
            </a:r>
            <a:r>
              <a:rPr lang="en-US" dirty="0"/>
              <a:t> Lab Assistant validates the blood stock.</a:t>
            </a:r>
          </a:p>
        </p:txBody>
      </p:sp>
    </p:spTree>
    <p:extLst>
      <p:ext uri="{BB962C8B-B14F-4D97-AF65-F5344CB8AC3E}">
        <p14:creationId xmlns:p14="http://schemas.microsoft.com/office/powerpoint/2010/main" val="429175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Model</a:t>
            </a:r>
          </a:p>
        </p:txBody>
      </p:sp>
      <p:pic>
        <p:nvPicPr>
          <p:cNvPr id="6" name="Picture 5">
            <a:extLst>
              <a:ext uri="{FF2B5EF4-FFF2-40B4-BE49-F238E27FC236}">
                <a16:creationId xmlns:a16="http://schemas.microsoft.com/office/drawing/2014/main" id="{7FEBFDFC-FB6F-49C8-854D-55301D298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00200"/>
            <a:ext cx="6271803" cy="5067739"/>
          </a:xfrm>
          <a:prstGeom prst="rect">
            <a:avLst/>
          </a:prstGeom>
        </p:spPr>
      </p:pic>
    </p:spTree>
    <p:extLst>
      <p:ext uri="{BB962C8B-B14F-4D97-AF65-F5344CB8AC3E}">
        <p14:creationId xmlns:p14="http://schemas.microsoft.com/office/powerpoint/2010/main" val="188407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Model</a:t>
            </a:r>
          </a:p>
        </p:txBody>
      </p:sp>
      <p:pic>
        <p:nvPicPr>
          <p:cNvPr id="3" name="Picture 2">
            <a:extLst>
              <a:ext uri="{FF2B5EF4-FFF2-40B4-BE49-F238E27FC236}">
                <a16:creationId xmlns:a16="http://schemas.microsoft.com/office/drawing/2014/main" id="{0D602625-F502-4184-8419-E8506F0F5290}"/>
              </a:ext>
            </a:extLst>
          </p:cNvPr>
          <p:cNvPicPr>
            <a:picLocks noChangeAspect="1"/>
          </p:cNvPicPr>
          <p:nvPr/>
        </p:nvPicPr>
        <p:blipFill>
          <a:blip r:embed="rId2"/>
          <a:stretch>
            <a:fillRect/>
          </a:stretch>
        </p:blipFill>
        <p:spPr>
          <a:xfrm>
            <a:off x="0" y="1523999"/>
            <a:ext cx="12192000" cy="5334001"/>
          </a:xfrm>
          <a:prstGeom prst="rect">
            <a:avLst/>
          </a:prstGeom>
        </p:spPr>
      </p:pic>
    </p:spTree>
    <p:extLst>
      <p:ext uri="{BB962C8B-B14F-4D97-AF65-F5344CB8AC3E}">
        <p14:creationId xmlns:p14="http://schemas.microsoft.com/office/powerpoint/2010/main" val="243790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Identified Actors</a:t>
            </a:r>
          </a:p>
        </p:txBody>
      </p:sp>
      <p:sp>
        <p:nvSpPr>
          <p:cNvPr id="5" name="Rectangle 4">
            <a:extLst>
              <a:ext uri="{FF2B5EF4-FFF2-40B4-BE49-F238E27FC236}">
                <a16:creationId xmlns:a16="http://schemas.microsoft.com/office/drawing/2014/main" id="{CDF0D17A-04F1-4679-A16D-5BE67F9CAE8B}"/>
              </a:ext>
            </a:extLst>
          </p:cNvPr>
          <p:cNvSpPr/>
          <p:nvPr/>
        </p:nvSpPr>
        <p:spPr>
          <a:xfrm>
            <a:off x="533400" y="1752600"/>
            <a:ext cx="10972800" cy="5078313"/>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In our Blood Bank Management System, the actors would be:</a:t>
            </a:r>
          </a:p>
          <a:p>
            <a:pPr algn="just"/>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buFont typeface="Wingdings" panose="05000000000000000000" pitchFamily="2" charset="2"/>
              <a:buChar char="Ø"/>
            </a:pPr>
            <a:r>
              <a:rPr lang="en-IN" b="1" dirty="0">
                <a:latin typeface="Calibri" panose="020F0502020204030204" pitchFamily="34" charset="0"/>
                <a:ea typeface="Calibri" panose="020F0502020204030204" pitchFamily="34" charset="0"/>
                <a:cs typeface="Times New Roman" panose="02020603050405020304" pitchFamily="18" charset="0"/>
              </a:rPr>
              <a:t>System Admin: </a:t>
            </a:r>
            <a:r>
              <a:rPr lang="en-IN" dirty="0">
                <a:latin typeface="Calibri" panose="020F0502020204030204" pitchFamily="34" charset="0"/>
                <a:ea typeface="Calibri" panose="020F0502020204030204" pitchFamily="34" charset="0"/>
                <a:cs typeface="Times New Roman" panose="02020603050405020304" pitchFamily="18" charset="0"/>
              </a:rPr>
              <a:t>This actor is the principle user who can create new hospitals and can manage their admins.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gn="just"/>
            <a:r>
              <a:rPr lang="en-IN" b="1" dirty="0">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Wingdings" panose="05000000000000000000" pitchFamily="2" charset="2"/>
              <a:buChar char="Ø"/>
            </a:pPr>
            <a:r>
              <a:rPr lang="en-IN" b="1" dirty="0">
                <a:latin typeface="Calibri" panose="020F0502020204030204" pitchFamily="34" charset="0"/>
                <a:ea typeface="Calibri" panose="020F0502020204030204" pitchFamily="34" charset="0"/>
                <a:cs typeface="Times New Roman" panose="02020603050405020304" pitchFamily="18" charset="0"/>
              </a:rPr>
              <a:t>Admin: </a:t>
            </a:r>
            <a:r>
              <a:rPr lang="en-IN" dirty="0">
                <a:latin typeface="Calibri" panose="020F0502020204030204" pitchFamily="34" charset="0"/>
                <a:ea typeface="Calibri" panose="020F0502020204030204" pitchFamily="34" charset="0"/>
                <a:cs typeface="Times New Roman" panose="02020603050405020304" pitchFamily="18" charset="0"/>
              </a:rPr>
              <a:t>This actor will majorly govern the different organizations of hospital which includes Doctor Organization, Lab Organization and inventory.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gn="just"/>
            <a:r>
              <a:rPr lang="en-IN" b="1" dirty="0">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Wingdings" panose="05000000000000000000" pitchFamily="2" charset="2"/>
              <a:buChar char="Ø"/>
            </a:pPr>
            <a:r>
              <a:rPr lang="en-IN" b="1" dirty="0">
                <a:latin typeface="Calibri" panose="020F0502020204030204" pitchFamily="34" charset="0"/>
                <a:ea typeface="Calibri" panose="020F0502020204030204" pitchFamily="34" charset="0"/>
                <a:cs typeface="Times New Roman" panose="02020603050405020304" pitchFamily="18" charset="0"/>
              </a:rPr>
              <a:t>Doctor: </a:t>
            </a:r>
            <a:r>
              <a:rPr lang="en-IN" dirty="0">
                <a:latin typeface="Calibri" panose="020F0502020204030204" pitchFamily="34" charset="0"/>
                <a:ea typeface="Calibri" panose="020F0502020204030204" pitchFamily="34" charset="0"/>
                <a:cs typeface="Times New Roman" panose="02020603050405020304" pitchFamily="18" charset="0"/>
              </a:rPr>
              <a:t>This actor will validate and process the requests raised by the users (donor and recipients) and forward that to the Lab Organization.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gn="just"/>
            <a:r>
              <a:rPr lang="en-IN" b="1" dirty="0">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Wingdings" panose="05000000000000000000" pitchFamily="2" charset="2"/>
              <a:buChar char="Ø"/>
            </a:pPr>
            <a:r>
              <a:rPr lang="en-IN" b="1" dirty="0">
                <a:latin typeface="Calibri" panose="020F0502020204030204" pitchFamily="34" charset="0"/>
                <a:ea typeface="Calibri" panose="020F0502020204030204" pitchFamily="34" charset="0"/>
                <a:cs typeface="Times New Roman" panose="02020603050405020304" pitchFamily="18" charset="0"/>
              </a:rPr>
              <a:t>Lab Assistant:</a:t>
            </a:r>
            <a:r>
              <a:rPr lang="en-IN" dirty="0">
                <a:latin typeface="Calibri" panose="020F0502020204030204" pitchFamily="34" charset="0"/>
                <a:ea typeface="Calibri" panose="020F0502020204030204" pitchFamily="34" charset="0"/>
                <a:cs typeface="Times New Roman" panose="02020603050405020304" pitchFamily="18" charset="0"/>
              </a:rPr>
              <a:t> This actor will be responsible for appointment scheduling.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gn="just"/>
            <a:r>
              <a:rPr lang="en-IN" b="1" dirty="0">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Wingdings" panose="05000000000000000000" pitchFamily="2" charset="2"/>
              <a:buChar char="Ø"/>
            </a:pPr>
            <a:r>
              <a:rPr lang="en-IN" b="1" dirty="0">
                <a:latin typeface="Calibri" panose="020F0502020204030204" pitchFamily="34" charset="0"/>
                <a:ea typeface="Calibri" panose="020F0502020204030204" pitchFamily="34" charset="0"/>
                <a:cs typeface="Times New Roman" panose="02020603050405020304" pitchFamily="18" charset="0"/>
              </a:rPr>
              <a:t>User:</a:t>
            </a:r>
            <a:r>
              <a:rPr lang="en-IN" dirty="0">
                <a:latin typeface="Calibri" panose="020F0502020204030204" pitchFamily="34" charset="0"/>
                <a:ea typeface="Calibri" panose="020F0502020204030204" pitchFamily="34" charset="0"/>
                <a:cs typeface="Times New Roman" panose="02020603050405020304" pitchFamily="18" charset="0"/>
              </a:rPr>
              <a:t> This actor plays the important role in the system. There are two types of user registered in the system, Donor and Recipient</a:t>
            </a:r>
          </a:p>
          <a:p>
            <a:pPr marL="342900" marR="0" lvl="0" indent="-342900" algn="just">
              <a:buFont typeface="Wingdings" panose="05000000000000000000" pitchFamily="2" charset="2"/>
              <a:buChar char="Ø"/>
            </a:pP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Wingdings" panose="05000000000000000000" pitchFamily="2" charset="2"/>
              <a:buChar char="Ø"/>
            </a:pPr>
            <a:r>
              <a:rPr lang="en-IN" b="1" dirty="0">
                <a:latin typeface="Calibri" panose="020F0502020204030204" pitchFamily="34" charset="0"/>
                <a:ea typeface="Calibri" panose="020F0502020204030204" pitchFamily="34" charset="0"/>
                <a:cs typeface="Times New Roman" panose="02020603050405020304" pitchFamily="18" charset="0"/>
              </a:rPr>
              <a:t>Recipient: </a:t>
            </a:r>
            <a:r>
              <a:rPr lang="en-IN" dirty="0">
                <a:latin typeface="Calibri" panose="020F0502020204030204" pitchFamily="34" charset="0"/>
                <a:ea typeface="Calibri" panose="020F0502020204030204" pitchFamily="34" charset="0"/>
                <a:cs typeface="Times New Roman" panose="02020603050405020304" pitchFamily="18" charset="0"/>
              </a:rPr>
              <a:t>Recipient can raise a blood request in the system, in case of any urgency.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Wingdings" panose="05000000000000000000" pitchFamily="2" charset="2"/>
              <a:buChar char="Ø"/>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Wingdings" panose="05000000000000000000" pitchFamily="2" charset="2"/>
              <a:buChar char="Ø"/>
            </a:pPr>
            <a:r>
              <a:rPr lang="en-IN" b="1" dirty="0">
                <a:latin typeface="Calibri" panose="020F0502020204030204" pitchFamily="34" charset="0"/>
                <a:ea typeface="Calibri" panose="020F0502020204030204" pitchFamily="34" charset="0"/>
                <a:cs typeface="Times New Roman" panose="02020603050405020304" pitchFamily="18" charset="0"/>
              </a:rPr>
              <a:t>Donor: </a:t>
            </a:r>
            <a:r>
              <a:rPr lang="en-IN" dirty="0">
                <a:latin typeface="Calibri" panose="020F0502020204030204" pitchFamily="34" charset="0"/>
                <a:ea typeface="Calibri" panose="020F0502020204030204" pitchFamily="34" charset="0"/>
                <a:cs typeface="Times New Roman" panose="02020603050405020304" pitchFamily="18" charset="0"/>
              </a:rPr>
              <a:t>Donor can donate blood to the recipient once the request has been confirmed by the hospital.</a:t>
            </a:r>
          </a:p>
        </p:txBody>
      </p:sp>
    </p:spTree>
    <p:extLst>
      <p:ext uri="{BB962C8B-B14F-4D97-AF65-F5344CB8AC3E}">
        <p14:creationId xmlns:p14="http://schemas.microsoft.com/office/powerpoint/2010/main" val="381494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1199</TotalTime>
  <Words>831</Words>
  <Application>Microsoft Office PowerPoint</Application>
  <PresentationFormat>Widescreen</PresentationFormat>
  <Paragraphs>81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Franklin Gothic Medium</vt:lpstr>
      <vt:lpstr>Times New Roman</vt:lpstr>
      <vt:lpstr>Wingdings</vt:lpstr>
      <vt:lpstr>Medical Design 16x9</vt:lpstr>
      <vt:lpstr>BLOOD CHAIN AND  SUPPLY MANAGEMENT</vt:lpstr>
      <vt:lpstr>Purpose</vt:lpstr>
      <vt:lpstr>Problem Statement</vt:lpstr>
      <vt:lpstr>Key functionalities of project</vt:lpstr>
      <vt:lpstr>Additional features </vt:lpstr>
      <vt:lpstr>Entities involved in project</vt:lpstr>
      <vt:lpstr>Object Model</vt:lpstr>
      <vt:lpstr>Work-flow Model</vt:lpstr>
      <vt:lpstr>Identified Actors</vt:lpstr>
      <vt:lpstr>System Admin Functionalities</vt:lpstr>
      <vt:lpstr> Hospital Admin Functionalities </vt:lpstr>
      <vt:lpstr> Hospital Admin Functionalities (Continue) </vt:lpstr>
      <vt:lpstr> Hospital Admin Functionalities (Continue) </vt:lpstr>
      <vt:lpstr> Hospital Admin Functionalities (Continue) </vt:lpstr>
      <vt:lpstr> Hospital Admin Functionalities (Continue) </vt:lpstr>
      <vt:lpstr> Doctor Functionalities </vt:lpstr>
      <vt:lpstr> Doctor Functionalities (continue) </vt:lpstr>
      <vt:lpstr> Lab Assistant Functionalities </vt:lpstr>
      <vt:lpstr> Lab Assistant Functionalities (Continue) </vt:lpstr>
      <vt:lpstr>User Functionalities</vt:lpstr>
      <vt:lpstr>User Functionalities (Continue)</vt:lpstr>
      <vt:lpstr>User Functionalities (Continue)</vt:lpstr>
      <vt:lpstr>User Functionalities (Continue)</vt:lpstr>
      <vt:lpstr>User Functionalities (Continue)</vt:lpstr>
      <vt:lpstr>User Functionalities (Continue)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CHAIN AND  SUPPLY MANAGEMENT</dc:title>
  <dc:creator>Yashraj Swarnkar</dc:creator>
  <cp:lastModifiedBy>Prajesh Jain</cp:lastModifiedBy>
  <cp:revision>26</cp:revision>
  <dcterms:created xsi:type="dcterms:W3CDTF">2018-12-09T07:16:03Z</dcterms:created>
  <dcterms:modified xsi:type="dcterms:W3CDTF">2018-12-10T04:49:26Z</dcterms:modified>
</cp:coreProperties>
</file>